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FF61DA42-07DF-4A8C-9D9A-DA5D36A1F9AA}" type="datetimeFigureOut">
              <a:rPr lang="ar-IQ" smtClean="0"/>
              <a:t>21/06/1439</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83AA0BCD-8D6A-4810-BF99-569FCD470835}" type="slidenum">
              <a:rPr lang="ar-IQ" smtClean="0"/>
              <a:t>‹#›</a:t>
            </a:fld>
            <a:endParaRPr lang="ar-IQ"/>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F61DA42-07DF-4A8C-9D9A-DA5D36A1F9AA}" type="datetimeFigureOut">
              <a:rPr lang="ar-IQ" smtClean="0"/>
              <a:t>21/06/1439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AA0BCD-8D6A-4810-BF99-569FCD47083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F61DA42-07DF-4A8C-9D9A-DA5D36A1F9AA}" type="datetimeFigureOut">
              <a:rPr lang="ar-IQ" smtClean="0"/>
              <a:t>21/06/1439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AA0BCD-8D6A-4810-BF99-569FCD47083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FF61DA42-07DF-4A8C-9D9A-DA5D36A1F9AA}" type="datetimeFigureOut">
              <a:rPr lang="ar-IQ" smtClean="0"/>
              <a:t>21/06/1439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AA0BCD-8D6A-4810-BF99-569FCD470835}" type="slidenum">
              <a:rPr lang="ar-IQ" smtClean="0"/>
              <a:t>‹#›</a:t>
            </a:fld>
            <a:endParaRPr lang="ar-IQ"/>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F61DA42-07DF-4A8C-9D9A-DA5D36A1F9AA}" type="datetimeFigureOut">
              <a:rPr lang="ar-IQ" smtClean="0"/>
              <a:t>21/06/1439</a:t>
            </a:fld>
            <a:endParaRPr lang="ar-IQ"/>
          </a:p>
        </p:txBody>
      </p:sp>
      <p:sp>
        <p:nvSpPr>
          <p:cNvPr id="5" name="عنصر نائب للتذييل 4"/>
          <p:cNvSpPr>
            <a:spLocks noGrp="1"/>
          </p:cNvSpPr>
          <p:nvPr>
            <p:ph type="ftr" sz="quarter" idx="11"/>
          </p:nvPr>
        </p:nvSpPr>
        <p:spPr>
          <a:xfrm>
            <a:off x="800100" y="6172200"/>
            <a:ext cx="4000500" cy="457200"/>
          </a:xfrm>
        </p:spPr>
        <p:txBody>
          <a:bodyPr/>
          <a:lstStyle/>
          <a:p>
            <a:endParaRPr lang="ar-IQ"/>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83AA0BCD-8D6A-4810-BF99-569FCD470835}"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FF61DA42-07DF-4A8C-9D9A-DA5D36A1F9AA}" type="datetimeFigureOut">
              <a:rPr lang="ar-IQ" smtClean="0"/>
              <a:t>21/06/1439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AA0BCD-8D6A-4810-BF99-569FCD470835}" type="slidenum">
              <a:rPr lang="ar-IQ" smtClean="0"/>
              <a:t>‹#›</a:t>
            </a:fld>
            <a:endParaRPr lang="ar-IQ"/>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FF61DA42-07DF-4A8C-9D9A-DA5D36A1F9AA}" type="datetimeFigureOut">
              <a:rPr lang="ar-IQ" smtClean="0"/>
              <a:t>21/06/1439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3AA0BCD-8D6A-4810-BF99-569FCD470835}" type="slidenum">
              <a:rPr lang="ar-IQ" smtClean="0"/>
              <a:t>‹#›</a:t>
            </a:fld>
            <a:endParaRPr lang="ar-IQ"/>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FF61DA42-07DF-4A8C-9D9A-DA5D36A1F9AA}" type="datetimeFigureOut">
              <a:rPr lang="ar-IQ" smtClean="0"/>
              <a:t>21/06/1439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3AA0BCD-8D6A-4810-BF99-569FCD47083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F61DA42-07DF-4A8C-9D9A-DA5D36A1F9AA}" type="datetimeFigureOut">
              <a:rPr lang="ar-IQ" smtClean="0"/>
              <a:t>21/06/1439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3AA0BCD-8D6A-4810-BF99-569FCD47083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F61DA42-07DF-4A8C-9D9A-DA5D36A1F9AA}" type="datetimeFigureOut">
              <a:rPr lang="ar-IQ" smtClean="0"/>
              <a:t>21/06/1439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AA0BCD-8D6A-4810-BF99-569FCD470835}" type="slidenum">
              <a:rPr lang="ar-IQ" smtClean="0"/>
              <a:t>‹#›</a:t>
            </a:fld>
            <a:endParaRPr lang="ar-IQ"/>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F61DA42-07DF-4A8C-9D9A-DA5D36A1F9AA}" type="datetimeFigureOut">
              <a:rPr lang="ar-IQ" smtClean="0"/>
              <a:t>21/06/1439</a:t>
            </a:fld>
            <a:endParaRPr lang="ar-IQ"/>
          </a:p>
        </p:txBody>
      </p:sp>
      <p:sp>
        <p:nvSpPr>
          <p:cNvPr id="6" name="عنصر نائب للتذييل 5"/>
          <p:cNvSpPr>
            <a:spLocks noGrp="1"/>
          </p:cNvSpPr>
          <p:nvPr>
            <p:ph type="ftr" sz="quarter" idx="11"/>
          </p:nvPr>
        </p:nvSpPr>
        <p:spPr>
          <a:xfrm>
            <a:off x="914400" y="6172200"/>
            <a:ext cx="3886200" cy="457200"/>
          </a:xfrm>
        </p:spPr>
        <p:txBody>
          <a:bodyPr/>
          <a:lstStyle/>
          <a:p>
            <a:endParaRPr lang="ar-IQ"/>
          </a:p>
        </p:txBody>
      </p:sp>
      <p:sp>
        <p:nvSpPr>
          <p:cNvPr id="7" name="عنصر نائب لرقم الشريحة 6"/>
          <p:cNvSpPr>
            <a:spLocks noGrp="1"/>
          </p:cNvSpPr>
          <p:nvPr>
            <p:ph type="sldNum" sz="quarter" idx="12"/>
          </p:nvPr>
        </p:nvSpPr>
        <p:spPr>
          <a:xfrm>
            <a:off x="146304" y="6208776"/>
            <a:ext cx="457200" cy="457200"/>
          </a:xfrm>
        </p:spPr>
        <p:txBody>
          <a:bodyPr/>
          <a:lstStyle/>
          <a:p>
            <a:fld id="{83AA0BCD-8D6A-4810-BF99-569FCD470835}" type="slidenum">
              <a:rPr lang="ar-IQ" smtClean="0"/>
              <a:t>‹#›</a:t>
            </a:fld>
            <a:endParaRPr lang="ar-IQ"/>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F61DA42-07DF-4A8C-9D9A-DA5D36A1F9AA}" type="datetimeFigureOut">
              <a:rPr lang="ar-IQ" smtClean="0"/>
              <a:t>21/06/1439</a:t>
            </a:fld>
            <a:endParaRPr lang="ar-IQ"/>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IQ"/>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3AA0BCD-8D6A-4810-BF99-569FCD470835}"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Protein_synthesis" TargetMode="External"/><Relationship Id="rId2" Type="http://schemas.openxmlformats.org/officeDocument/2006/relationships/hyperlink" Target="https://en.wikipedia.org/wiki/Liver" TargetMode="Externa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s://en.wikipedia.org/wiki/Metabolis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504" y="3501008"/>
            <a:ext cx="6400800" cy="1600200"/>
          </a:xfrm>
        </p:spPr>
        <p:txBody>
          <a:bodyPr>
            <a:normAutofit/>
          </a:bodyPr>
          <a:lstStyle/>
          <a:p>
            <a:r>
              <a:rPr lang="en-US" sz="3200" dirty="0" smtClean="0"/>
              <a:t>By </a:t>
            </a:r>
          </a:p>
          <a:p>
            <a:r>
              <a:rPr lang="en-US" sz="3200" dirty="0" smtClean="0"/>
              <a:t>Dr. Hussein Al </a:t>
            </a:r>
            <a:r>
              <a:rPr lang="en-US" sz="3200" dirty="0" err="1" smtClean="0"/>
              <a:t>Naji</a:t>
            </a:r>
            <a:endParaRPr lang="ar-IQ" sz="3200" dirty="0"/>
          </a:p>
        </p:txBody>
      </p:sp>
      <p:sp>
        <p:nvSpPr>
          <p:cNvPr id="2" name="عنوان 1"/>
          <p:cNvSpPr>
            <a:spLocks noGrp="1"/>
          </p:cNvSpPr>
          <p:nvPr>
            <p:ph type="ctrTitle"/>
          </p:nvPr>
        </p:nvSpPr>
        <p:spPr>
          <a:xfrm>
            <a:off x="685800" y="2130425"/>
            <a:ext cx="7414592" cy="1470025"/>
          </a:xfrm>
        </p:spPr>
        <p:txBody>
          <a:bodyPr>
            <a:normAutofit fontScale="90000"/>
          </a:bodyPr>
          <a:lstStyle/>
          <a:p>
            <a:pPr algn="just" rtl="0">
              <a:lnSpc>
                <a:spcPct val="150000"/>
              </a:lnSpc>
              <a:spcAft>
                <a:spcPts val="1000"/>
              </a:spcAft>
            </a:pPr>
            <a:r>
              <a:rPr lang="en-US" sz="9800" dirty="0" smtClean="0">
                <a:effectLst/>
                <a:latin typeface="Times New Roman"/>
                <a:ea typeface="Calibri"/>
                <a:cs typeface="Arial"/>
              </a:rPr>
              <a:t>Liver Enzymes</a:t>
            </a:r>
            <a:r>
              <a:rPr lang="en-US" sz="3600" dirty="0">
                <a:ea typeface="Calibri"/>
                <a:cs typeface="Arial"/>
              </a:rPr>
              <a:t/>
            </a:r>
            <a:br>
              <a:rPr lang="en-US" sz="3600" dirty="0">
                <a:ea typeface="Calibri"/>
                <a:cs typeface="Arial"/>
              </a:rPr>
            </a:br>
            <a:endParaRPr lang="ar-IQ" dirty="0"/>
          </a:p>
        </p:txBody>
      </p:sp>
      <p:pic>
        <p:nvPicPr>
          <p:cNvPr id="3074" name="Picture 2" descr="نتيجة بحث الصور عن ‪liver enzym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3717032"/>
            <a:ext cx="3672408" cy="288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0198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384851"/>
            <a:ext cx="8496944" cy="3672800"/>
          </a:xfrm>
          <a:prstGeom prst="rect">
            <a:avLst/>
          </a:prstGeom>
        </p:spPr>
        <p:txBody>
          <a:bodyPr wrap="square">
            <a:spAutoFit/>
          </a:bodyPr>
          <a:lstStyle/>
          <a:p>
            <a:pPr algn="just" rtl="0">
              <a:lnSpc>
                <a:spcPct val="150000"/>
              </a:lnSpc>
              <a:spcAft>
                <a:spcPts val="1000"/>
              </a:spcAft>
            </a:pPr>
            <a:r>
              <a:rPr lang="en-US" sz="2400" b="1" dirty="0" smtClean="0">
                <a:effectLst/>
                <a:latin typeface="Times New Roman"/>
                <a:ea typeface="Calibri"/>
                <a:cs typeface="+mj-cs"/>
              </a:rPr>
              <a:t>Liver dysfunction</a:t>
            </a:r>
            <a:endParaRPr lang="en-US" sz="2400" b="1" dirty="0">
              <a:ea typeface="Calibri"/>
              <a:cs typeface="+mj-cs"/>
            </a:endParaRPr>
          </a:p>
          <a:p>
            <a:pPr algn="just" rtl="0">
              <a:lnSpc>
                <a:spcPct val="150000"/>
              </a:lnSpc>
              <a:spcAft>
                <a:spcPts val="1000"/>
              </a:spcAft>
            </a:pPr>
            <a:r>
              <a:rPr lang="en-US" sz="2400" b="1" dirty="0" smtClean="0">
                <a:solidFill>
                  <a:srgbClr val="252525"/>
                </a:solidFill>
                <a:effectLst/>
                <a:latin typeface="Times New Roman"/>
                <a:ea typeface="Calibri"/>
                <a:cs typeface="+mj-cs"/>
              </a:rPr>
              <a:t>Liver failure</a:t>
            </a:r>
            <a:r>
              <a:rPr lang="en-US" sz="2400" dirty="0" smtClean="0">
                <a:solidFill>
                  <a:srgbClr val="252525"/>
                </a:solidFill>
                <a:effectLst/>
                <a:latin typeface="Times New Roman"/>
                <a:ea typeface="Calibri"/>
                <a:cs typeface="+mj-cs"/>
              </a:rPr>
              <a:t> or </a:t>
            </a:r>
            <a:r>
              <a:rPr lang="en-US" sz="2400" b="1" dirty="0" smtClean="0">
                <a:solidFill>
                  <a:srgbClr val="252525"/>
                </a:solidFill>
                <a:effectLst/>
                <a:latin typeface="Times New Roman"/>
                <a:ea typeface="Calibri"/>
                <a:cs typeface="+mj-cs"/>
              </a:rPr>
              <a:t>hepatic insufficiency</a:t>
            </a:r>
            <a:r>
              <a:rPr lang="en-US" sz="2400" dirty="0" smtClean="0">
                <a:solidFill>
                  <a:srgbClr val="252525"/>
                </a:solidFill>
                <a:effectLst/>
                <a:latin typeface="Times New Roman"/>
                <a:ea typeface="Calibri"/>
                <a:cs typeface="+mj-cs"/>
              </a:rPr>
              <a:t> is the inability of the </a:t>
            </a:r>
            <a:r>
              <a:rPr lang="en-US" sz="2400" u="none" strike="noStrike" dirty="0" smtClean="0">
                <a:solidFill>
                  <a:srgbClr val="0B0080"/>
                </a:solidFill>
                <a:effectLst/>
                <a:latin typeface="Times New Roman"/>
                <a:ea typeface="Calibri"/>
                <a:cs typeface="+mj-cs"/>
                <a:hlinkClick r:id="rId2" tooltip="Liver"/>
              </a:rPr>
              <a:t>liver</a:t>
            </a:r>
            <a:r>
              <a:rPr lang="en-US" sz="2400" dirty="0" smtClean="0">
                <a:solidFill>
                  <a:srgbClr val="252525"/>
                </a:solidFill>
                <a:effectLst/>
                <a:latin typeface="Times New Roman"/>
                <a:ea typeface="Calibri"/>
                <a:cs typeface="+mj-cs"/>
              </a:rPr>
              <a:t> to perform its normal </a:t>
            </a:r>
            <a:r>
              <a:rPr lang="en-US" sz="2400" u="none" strike="noStrike" dirty="0" smtClean="0">
                <a:solidFill>
                  <a:srgbClr val="0B0080"/>
                </a:solidFill>
                <a:effectLst/>
                <a:latin typeface="Times New Roman"/>
                <a:ea typeface="Calibri"/>
                <a:cs typeface="+mj-cs"/>
                <a:hlinkClick r:id="rId3" tooltip="Protein synthesis"/>
              </a:rPr>
              <a:t>synthetic</a:t>
            </a:r>
            <a:r>
              <a:rPr lang="en-US" sz="2400" dirty="0" smtClean="0">
                <a:solidFill>
                  <a:srgbClr val="252525"/>
                </a:solidFill>
                <a:effectLst/>
                <a:latin typeface="Times New Roman"/>
                <a:ea typeface="Calibri"/>
                <a:cs typeface="+mj-cs"/>
              </a:rPr>
              <a:t> and </a:t>
            </a:r>
            <a:r>
              <a:rPr lang="en-US" sz="2400" u="none" strike="noStrike" dirty="0" smtClean="0">
                <a:solidFill>
                  <a:srgbClr val="0B0080"/>
                </a:solidFill>
                <a:effectLst/>
                <a:latin typeface="Times New Roman"/>
                <a:ea typeface="Calibri"/>
                <a:cs typeface="+mj-cs"/>
                <a:hlinkClick r:id="rId4" tooltip="Metabolism"/>
              </a:rPr>
              <a:t>metabolic</a:t>
            </a:r>
            <a:r>
              <a:rPr lang="en-US" sz="2400" dirty="0" smtClean="0">
                <a:solidFill>
                  <a:srgbClr val="252525"/>
                </a:solidFill>
                <a:effectLst/>
                <a:latin typeface="Times New Roman"/>
                <a:ea typeface="Calibri"/>
                <a:cs typeface="+mj-cs"/>
              </a:rPr>
              <a:t> function as part of normal physiology. Two forms are </a:t>
            </a:r>
            <a:r>
              <a:rPr lang="en-US" sz="2400" dirty="0" err="1" smtClean="0">
                <a:solidFill>
                  <a:srgbClr val="252525"/>
                </a:solidFill>
                <a:effectLst/>
                <a:latin typeface="Times New Roman"/>
                <a:ea typeface="Calibri"/>
                <a:cs typeface="+mj-cs"/>
              </a:rPr>
              <a:t>recognised</a:t>
            </a:r>
            <a:r>
              <a:rPr lang="en-US" sz="2400" dirty="0" smtClean="0">
                <a:solidFill>
                  <a:srgbClr val="252525"/>
                </a:solidFill>
                <a:effectLst/>
                <a:latin typeface="Times New Roman"/>
                <a:ea typeface="Calibri"/>
                <a:cs typeface="+mj-cs"/>
              </a:rPr>
              <a:t>, acute and chronic</a:t>
            </a:r>
            <a:r>
              <a:rPr lang="en-US" sz="2400" dirty="0" smtClean="0">
                <a:effectLst/>
                <a:latin typeface="Times New Roman"/>
                <a:ea typeface="Calibri"/>
                <a:cs typeface="+mj-cs"/>
              </a:rPr>
              <a:t>.</a:t>
            </a:r>
            <a:endParaRPr lang="en-US" sz="2400" dirty="0">
              <a:ea typeface="Calibri"/>
              <a:cs typeface="+mj-cs"/>
            </a:endParaRPr>
          </a:p>
          <a:p>
            <a:pPr algn="just" rtl="0">
              <a:lnSpc>
                <a:spcPct val="150000"/>
              </a:lnSpc>
              <a:spcAft>
                <a:spcPts val="0"/>
              </a:spcAft>
            </a:pPr>
            <a:r>
              <a:rPr lang="en-US" sz="2400" dirty="0" smtClean="0">
                <a:effectLst/>
                <a:latin typeface="Times New Roman"/>
                <a:ea typeface="Calibri"/>
                <a:cs typeface="+mj-cs"/>
              </a:rPr>
              <a:t>The major hepatic functions that, when disordered, are responsible for clinical signs include:</a:t>
            </a:r>
            <a:endParaRPr lang="en-US" sz="2400" dirty="0">
              <a:ea typeface="Calibri"/>
              <a:cs typeface="+mj-cs"/>
            </a:endParaRPr>
          </a:p>
        </p:txBody>
      </p:sp>
      <p:pic>
        <p:nvPicPr>
          <p:cNvPr id="1026" name="Picture 2" descr="نتيجة بحث الصور عن ‪liver enzym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6056" y="4581128"/>
            <a:ext cx="3816424"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6052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7779" y="301950"/>
            <a:ext cx="8568952" cy="4524315"/>
          </a:xfrm>
          <a:prstGeom prst="rect">
            <a:avLst/>
          </a:prstGeom>
        </p:spPr>
        <p:txBody>
          <a:bodyPr wrap="square">
            <a:spAutoFit/>
          </a:bodyPr>
          <a:lstStyle/>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The maintenance of normal </a:t>
            </a:r>
            <a:r>
              <a:rPr lang="en-US" sz="2400" dirty="0" err="1" smtClean="0">
                <a:effectLst/>
                <a:latin typeface="Times New Roman"/>
                <a:ea typeface="Calibri"/>
                <a:cs typeface="Arial"/>
              </a:rPr>
              <a:t>bloodglucose</a:t>
            </a:r>
            <a:r>
              <a:rPr lang="en-US" sz="2400" dirty="0" smtClean="0">
                <a:effectLst/>
                <a:latin typeface="Times New Roman"/>
                <a:ea typeface="Calibri"/>
                <a:cs typeface="Arial"/>
              </a:rPr>
              <a:t> levels by providing the source as glycogen</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 The formation of some of the plasma proteins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 The formation and excretion of bile salts and the excretion of bile pigments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The formation of </a:t>
            </a:r>
            <a:r>
              <a:rPr lang="en-US" sz="2400" dirty="0" err="1" smtClean="0">
                <a:effectLst/>
                <a:latin typeface="Times New Roman"/>
                <a:ea typeface="Calibri"/>
                <a:cs typeface="Arial"/>
              </a:rPr>
              <a:t>prothrombin</a:t>
            </a:r>
            <a:endParaRPr lang="en-US" sz="2400" dirty="0" smtClean="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rPr>
              <a:t> The detoxification and excretion of many toxic substances, including photodynamic agents</a:t>
            </a:r>
            <a:endParaRPr lang="ar-IQ" sz="2400" dirty="0"/>
          </a:p>
        </p:txBody>
      </p:sp>
      <p:pic>
        <p:nvPicPr>
          <p:cNvPr id="2050" name="Picture 2" descr="نتيجة بحث الصور عن ‪liver enzym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2255" y="4293096"/>
            <a:ext cx="4284475" cy="2376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18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889844"/>
            <a:ext cx="8640960" cy="5078313"/>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SERUM HEPATIC ENZYM ES</a:t>
            </a:r>
            <a:endParaRPr lang="en-US" sz="2400" b="1" dirty="0">
              <a:ea typeface="Calibri"/>
              <a:cs typeface="Arial"/>
            </a:endParaRPr>
          </a:p>
          <a:p>
            <a:pPr algn="just" rtl="0">
              <a:lnSpc>
                <a:spcPct val="150000"/>
              </a:lnSpc>
              <a:spcAft>
                <a:spcPts val="0"/>
              </a:spcAft>
            </a:pPr>
            <a:r>
              <a:rPr lang="en-US" sz="2400" dirty="0" smtClean="0">
                <a:effectLst/>
                <a:latin typeface="Times New Roman"/>
                <a:ea typeface="Calibri"/>
                <a:cs typeface="Arial"/>
              </a:rPr>
              <a:t>The determination of serum levels of hepatic enzymes is used commonly for the detection and evaluation of hepatic disease.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b="1" dirty="0" smtClean="0">
                <a:effectLst/>
                <a:latin typeface="Times New Roman"/>
                <a:ea typeface="Calibri"/>
                <a:cs typeface="Arial"/>
              </a:rPr>
              <a:t>Sorbitol dehydrogenase (also called L-</a:t>
            </a:r>
            <a:r>
              <a:rPr lang="en-US" sz="2400" b="1" dirty="0" err="1" smtClean="0">
                <a:effectLst/>
                <a:latin typeface="Times New Roman"/>
                <a:ea typeface="Calibri"/>
                <a:cs typeface="Arial"/>
              </a:rPr>
              <a:t>iditol</a:t>
            </a:r>
            <a:r>
              <a:rPr lang="en-US" sz="2400" b="1" dirty="0" smtClean="0">
                <a:effectLst/>
                <a:latin typeface="Times New Roman"/>
                <a:ea typeface="Calibri"/>
                <a:cs typeface="Arial"/>
              </a:rPr>
              <a:t> dehydrogenase (ID) : </a:t>
            </a: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it is almost completely selective as an indicator of acute hepatocellular damage and is the preferred test for hepatic damage in sheep and cattle and horse but the SDH is a very  labile enzyme and should be assayed within a few hours of samples collection. </a:t>
            </a:r>
            <a:endParaRPr lang="en-US" sz="2400" dirty="0">
              <a:ea typeface="Calibri"/>
              <a:cs typeface="Arial"/>
            </a:endParaRPr>
          </a:p>
        </p:txBody>
      </p:sp>
    </p:spTree>
    <p:extLst>
      <p:ext uri="{BB962C8B-B14F-4D97-AF65-F5344CB8AC3E}">
        <p14:creationId xmlns:p14="http://schemas.microsoft.com/office/powerpoint/2010/main" val="3411571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74345"/>
            <a:ext cx="8640960" cy="5632311"/>
          </a:xfrm>
          <a:prstGeom prst="rect">
            <a:avLst/>
          </a:prstGeom>
        </p:spPr>
        <p:txBody>
          <a:bodyPr wrap="square">
            <a:spAutoFit/>
          </a:bodyPr>
          <a:lstStyle/>
          <a:p>
            <a:pPr lvl="0" algn="just" rtl="0">
              <a:lnSpc>
                <a:spcPct val="150000"/>
              </a:lnSpc>
              <a:spcAft>
                <a:spcPts val="0"/>
              </a:spcAft>
            </a:pPr>
            <a:r>
              <a:rPr lang="en-US" sz="2400" b="1" dirty="0" smtClean="0">
                <a:effectLst/>
                <a:latin typeface="Times New Roman"/>
                <a:ea typeface="Calibri"/>
                <a:cs typeface="Arial"/>
              </a:rPr>
              <a:t>*Lactate dehydrogenase (LDH) </a:t>
            </a:r>
          </a:p>
          <a:p>
            <a:pPr lvl="0" algn="just" rtl="0">
              <a:lnSpc>
                <a:spcPct val="150000"/>
              </a:lnSpc>
              <a:spcAft>
                <a:spcPts val="0"/>
              </a:spcAft>
            </a:pPr>
            <a:r>
              <a:rPr lang="en-US" sz="2400" b="1" dirty="0" smtClean="0">
                <a:latin typeface="Times New Roman"/>
                <a:ea typeface="Calibri"/>
                <a:cs typeface="Arial"/>
              </a:rPr>
              <a:t>It </a:t>
            </a:r>
            <a:r>
              <a:rPr lang="en-US" sz="2400" dirty="0" smtClean="0">
                <a:effectLst/>
                <a:latin typeface="Times New Roman"/>
                <a:ea typeface="Calibri"/>
                <a:cs typeface="Arial"/>
              </a:rPr>
              <a:t>is abundant in liver, kidney, muscle and myocardium, its tetramer du to large size and long half life LDH activity remains raised for some time after the damage.</a:t>
            </a:r>
            <a:endParaRPr lang="en-US" sz="2400" dirty="0">
              <a:ea typeface="Calibri"/>
              <a:cs typeface="Arial"/>
            </a:endParaRPr>
          </a:p>
          <a:p>
            <a:pPr lvl="0" algn="just" rtl="0">
              <a:lnSpc>
                <a:spcPct val="150000"/>
              </a:lnSpc>
              <a:spcAft>
                <a:spcPts val="0"/>
              </a:spcAft>
            </a:pPr>
            <a:r>
              <a:rPr lang="en-US" sz="2400" dirty="0" smtClean="0">
                <a:effectLst/>
                <a:latin typeface="Times New Roman"/>
                <a:ea typeface="Calibri"/>
                <a:cs typeface="Arial"/>
              </a:rPr>
              <a:t>*</a:t>
            </a:r>
            <a:r>
              <a:rPr lang="en-US" sz="2400" b="1" dirty="0" smtClean="0">
                <a:effectLst/>
                <a:latin typeface="Times New Roman"/>
                <a:ea typeface="Calibri"/>
                <a:cs typeface="Arial"/>
              </a:rPr>
              <a:t>Aspartate aminotransferase </a:t>
            </a:r>
            <a:r>
              <a:rPr lang="en-US" sz="2400" b="1" dirty="0" err="1" smtClean="0">
                <a:effectLst/>
                <a:latin typeface="Times New Roman"/>
                <a:ea typeface="Calibri"/>
                <a:cs typeface="Arial"/>
              </a:rPr>
              <a:t>orvL</a:t>
            </a:r>
            <a:r>
              <a:rPr lang="en-US" sz="2400" b="1" dirty="0" smtClean="0">
                <a:effectLst/>
                <a:latin typeface="Times New Roman"/>
                <a:ea typeface="Calibri"/>
                <a:cs typeface="Arial"/>
              </a:rPr>
              <a:t>-alanine aminotransferase (ALT, previously known as SGPT)</a:t>
            </a:r>
            <a:r>
              <a:rPr lang="en-US" sz="2400" dirty="0" smtClean="0">
                <a:effectLst/>
                <a:latin typeface="Times New Roman"/>
                <a:ea typeface="Calibri"/>
                <a:cs typeface="Arial"/>
              </a:rPr>
              <a:t> </a:t>
            </a:r>
          </a:p>
          <a:p>
            <a:pPr lvl="0" algn="just" rtl="0">
              <a:lnSpc>
                <a:spcPct val="150000"/>
              </a:lnSpc>
              <a:spcAft>
                <a:spcPts val="0"/>
              </a:spcAft>
            </a:pPr>
            <a:r>
              <a:rPr lang="en-US" sz="2400" dirty="0" smtClean="0">
                <a:effectLst/>
                <a:latin typeface="Times New Roman"/>
                <a:ea typeface="Calibri"/>
                <a:cs typeface="Arial"/>
              </a:rPr>
              <a:t>are of some value as an indicator of liver damage because of their high content in liver but are generally considered to be too nonspecific to be of great diagnostic value. In small animals found in skeletal muscle, cardiac muscle, liver and erythrocytes.</a:t>
            </a:r>
            <a:endParaRPr lang="en-US" sz="2400" dirty="0">
              <a:ea typeface="Calibri"/>
              <a:cs typeface="Arial"/>
            </a:endParaRPr>
          </a:p>
        </p:txBody>
      </p:sp>
    </p:spTree>
    <p:extLst>
      <p:ext uri="{BB962C8B-B14F-4D97-AF65-F5344CB8AC3E}">
        <p14:creationId xmlns:p14="http://schemas.microsoft.com/office/powerpoint/2010/main" val="41975073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23528" y="836712"/>
            <a:ext cx="8424936" cy="3903569"/>
          </a:xfrm>
          <a:prstGeom prst="rect">
            <a:avLst/>
          </a:prstGeom>
        </p:spPr>
        <p:txBody>
          <a:bodyPr wrap="square">
            <a:spAutoFit/>
          </a:bodyPr>
          <a:lstStyle/>
          <a:p>
            <a:pPr algn="just" rtl="0">
              <a:lnSpc>
                <a:spcPct val="150000"/>
              </a:lnSpc>
            </a:pPr>
            <a:r>
              <a:rPr lang="en-US" sz="2400" b="1" dirty="0" smtClean="0">
                <a:effectLst/>
                <a:latin typeface="Times New Roman"/>
                <a:ea typeface="Calibri"/>
              </a:rPr>
              <a:t>Gamma-</a:t>
            </a:r>
            <a:r>
              <a:rPr lang="en-US" sz="2400" b="1" dirty="0" err="1" smtClean="0">
                <a:effectLst/>
                <a:latin typeface="Times New Roman"/>
                <a:ea typeface="Calibri"/>
              </a:rPr>
              <a:t>glutamyl</a:t>
            </a:r>
            <a:r>
              <a:rPr lang="en-US" sz="2400" b="1" dirty="0" smtClean="0">
                <a:effectLst/>
                <a:latin typeface="Times New Roman"/>
                <a:ea typeface="Calibri"/>
              </a:rPr>
              <a:t> </a:t>
            </a:r>
            <a:r>
              <a:rPr lang="en-US" sz="2400" b="1" dirty="0" err="1" smtClean="0">
                <a:effectLst/>
                <a:latin typeface="Times New Roman"/>
                <a:ea typeface="Calibri"/>
              </a:rPr>
              <a:t>transferase</a:t>
            </a:r>
            <a:endParaRPr lang="en-US" sz="2400" b="1" dirty="0" smtClean="0">
              <a:effectLst/>
              <a:latin typeface="Times New Roman"/>
              <a:ea typeface="Calibri"/>
            </a:endParaRPr>
          </a:p>
          <a:p>
            <a:pPr algn="just" rtl="0">
              <a:lnSpc>
                <a:spcPct val="150000"/>
              </a:lnSpc>
            </a:pPr>
            <a:r>
              <a:rPr lang="en-US" sz="2400" b="1" dirty="0" smtClean="0">
                <a:effectLst/>
                <a:latin typeface="Times New Roman"/>
                <a:ea typeface="Calibri"/>
              </a:rPr>
              <a:t> </a:t>
            </a:r>
            <a:r>
              <a:rPr lang="en-US" sz="2400" dirty="0" smtClean="0">
                <a:effectLst/>
                <a:latin typeface="Times New Roman"/>
                <a:ea typeface="Calibri"/>
              </a:rPr>
              <a:t>is an enzyme widely distributed in a variety of equine tissues. Specific activity of GGT in the horse is highest in the kidney, pancreas and liver. Serum GGT activity is used as a diagnostic criterion for </a:t>
            </a:r>
            <a:r>
              <a:rPr lang="en-US" sz="2400" dirty="0" err="1" smtClean="0">
                <a:effectLst/>
                <a:latin typeface="Times New Roman"/>
                <a:ea typeface="Calibri"/>
              </a:rPr>
              <a:t>hepatobiliary</a:t>
            </a:r>
            <a:r>
              <a:rPr lang="en-US" sz="2400" dirty="0" smtClean="0">
                <a:effectLst/>
                <a:latin typeface="Times New Roman"/>
                <a:ea typeface="Calibri"/>
              </a:rPr>
              <a:t> diseases in cattle, sheep and horses. In the horse, increases in serum GGT may be associated with hepatocellular damage and liver necrosis</a:t>
            </a:r>
            <a:endParaRPr lang="ar-IQ" sz="2400" dirty="0"/>
          </a:p>
        </p:txBody>
      </p:sp>
    </p:spTree>
    <p:extLst>
      <p:ext uri="{BB962C8B-B14F-4D97-AF65-F5344CB8AC3E}">
        <p14:creationId xmlns:p14="http://schemas.microsoft.com/office/powerpoint/2010/main" val="3771184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474345"/>
            <a:ext cx="8208912" cy="6127127"/>
          </a:xfrm>
          <a:prstGeom prst="rect">
            <a:avLst/>
          </a:prstGeom>
        </p:spPr>
        <p:txBody>
          <a:bodyPr wrap="square">
            <a:spAutoFit/>
          </a:bodyPr>
          <a:lstStyle/>
          <a:p>
            <a:pPr lvl="0" algn="just" rtl="0">
              <a:lnSpc>
                <a:spcPct val="150000"/>
              </a:lnSpc>
              <a:spcAft>
                <a:spcPts val="0"/>
              </a:spcAft>
            </a:pPr>
            <a:r>
              <a:rPr lang="en-US" sz="2400" dirty="0" smtClean="0">
                <a:effectLst/>
                <a:latin typeface="Times New Roman"/>
                <a:ea typeface="Calibri"/>
                <a:cs typeface="Arial"/>
              </a:rPr>
              <a:t>*</a:t>
            </a:r>
            <a:r>
              <a:rPr lang="en-US" sz="2400" b="1" dirty="0" smtClean="0">
                <a:effectLst/>
                <a:latin typeface="Times New Roman"/>
                <a:ea typeface="Calibri"/>
                <a:cs typeface="Arial"/>
              </a:rPr>
              <a:t>Glutamate dehydrogenase (GD)</a:t>
            </a:r>
          </a:p>
          <a:p>
            <a:pPr lvl="0" algn="just" rtl="0">
              <a:lnSpc>
                <a:spcPct val="150000"/>
              </a:lnSpc>
              <a:spcAft>
                <a:spcPts val="0"/>
              </a:spcAft>
            </a:pPr>
            <a:r>
              <a:rPr lang="en-US" sz="2400" b="1" dirty="0" smtClean="0">
                <a:effectLst/>
                <a:latin typeface="Times New Roman"/>
                <a:ea typeface="Calibri"/>
                <a:cs typeface="Arial"/>
              </a:rPr>
              <a:t> </a:t>
            </a:r>
            <a:r>
              <a:rPr lang="en-US" sz="2400" dirty="0" smtClean="0">
                <a:effectLst/>
                <a:latin typeface="Times New Roman"/>
                <a:ea typeface="Calibri"/>
                <a:cs typeface="Arial"/>
              </a:rPr>
              <a:t>occurs in high concentration in the serum of ruminants and horses with liver disease, its less labile than SDH and therefore the test of choice in the horse </a:t>
            </a:r>
            <a:endParaRPr lang="en-US" sz="2400" dirty="0">
              <a:ea typeface="Calibri"/>
              <a:cs typeface="Arial"/>
            </a:endParaRPr>
          </a:p>
          <a:p>
            <a:pPr lvl="0" algn="just" rtl="0">
              <a:lnSpc>
                <a:spcPct val="150000"/>
              </a:lnSpc>
              <a:spcAft>
                <a:spcPts val="0"/>
              </a:spcAft>
            </a:pPr>
            <a:r>
              <a:rPr lang="en-US" sz="2400" dirty="0" smtClean="0">
                <a:effectLst/>
                <a:latin typeface="Times New Roman"/>
                <a:ea typeface="Calibri"/>
                <a:cs typeface="Arial"/>
              </a:rPr>
              <a:t>*</a:t>
            </a:r>
            <a:r>
              <a:rPr lang="en-US" sz="2400" b="1" dirty="0" smtClean="0">
                <a:effectLst/>
                <a:latin typeface="Times New Roman"/>
                <a:ea typeface="Calibri"/>
                <a:cs typeface="Arial"/>
              </a:rPr>
              <a:t>Alkaline phosphatase </a:t>
            </a:r>
          </a:p>
          <a:p>
            <a:pPr lvl="0" algn="just" rtl="0">
              <a:lnSpc>
                <a:spcPct val="150000"/>
              </a:lnSpc>
              <a:spcAft>
                <a:spcPts val="0"/>
              </a:spcAft>
            </a:pPr>
            <a:r>
              <a:rPr lang="en-US" sz="2400" b="1" dirty="0" smtClean="0">
                <a:latin typeface="Times New Roman"/>
                <a:ea typeface="Calibri"/>
                <a:cs typeface="Arial"/>
              </a:rPr>
              <a:t>It </a:t>
            </a:r>
            <a:r>
              <a:rPr lang="en-US" sz="2400" dirty="0" smtClean="0">
                <a:effectLst/>
                <a:latin typeface="Times New Roman"/>
                <a:ea typeface="Calibri"/>
                <a:cs typeface="Arial"/>
              </a:rPr>
              <a:t>levels are used as a test of hepatic excretory function in the horse and are of value in that species but variations in normal cattle have such a wide range that results are difficult to interpret. Of the tests available for testing of biliary obstruction the serum ALP test is preferred. However, there is a similar response to damage in other tissues.</a:t>
            </a:r>
            <a:endParaRPr lang="en-US" sz="2400" dirty="0">
              <a:ea typeface="Calibri"/>
              <a:cs typeface="Arial"/>
            </a:endParaRPr>
          </a:p>
        </p:txBody>
      </p:sp>
    </p:spTree>
    <p:extLst>
      <p:ext uri="{BB962C8B-B14F-4D97-AF65-F5344CB8AC3E}">
        <p14:creationId xmlns:p14="http://schemas.microsoft.com/office/powerpoint/2010/main" val="37378921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TotalTime>
  <Words>418</Words>
  <Application>Microsoft Office PowerPoint</Application>
  <PresentationFormat>عرض على الشاشة (3:4)‏</PresentationFormat>
  <Paragraphs>25</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موازنة</vt:lpstr>
      <vt:lpstr>Liver Enzymes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Liver Enzymes</dc:title>
  <dc:creator>Maher</dc:creator>
  <cp:lastModifiedBy>Maher</cp:lastModifiedBy>
  <cp:revision>2</cp:revision>
  <dcterms:created xsi:type="dcterms:W3CDTF">2018-03-08T20:38:36Z</dcterms:created>
  <dcterms:modified xsi:type="dcterms:W3CDTF">2018-03-08T20:53:35Z</dcterms:modified>
</cp:coreProperties>
</file>